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2" r:id="rId3"/>
    <p:sldId id="303" r:id="rId4"/>
    <p:sldId id="300" r:id="rId5"/>
    <p:sldId id="265" r:id="rId6"/>
    <p:sldId id="270" r:id="rId7"/>
    <p:sldId id="271" r:id="rId8"/>
    <p:sldId id="290" r:id="rId9"/>
    <p:sldId id="258" r:id="rId10"/>
    <p:sldId id="304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1" r:id="rId21"/>
    <p:sldId id="305" r:id="rId22"/>
    <p:sldId id="261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4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3634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84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4537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799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1010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3413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1921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3553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157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744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055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907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4992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94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6452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16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335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965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35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17.emf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emf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1906537"/>
            <a:ext cx="1219200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анализ Табличных данных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МО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О лекторе</a:t>
            </a:r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Основные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Ключевые термины</a:t>
            </a:r>
            <a:endParaRPr lang="ru-RU" sz="32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15D762F-8EAE-4A66-85C3-589E7E0CBE79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blipFill>
                <a:blip r:embed="rId7"/>
                <a:stretch>
                  <a:fillRect r="-896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blipFill>
                <a:blip r:embed="rId8"/>
                <a:stretch>
                  <a:fillRect l="-879" b="-10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135560" y="6237312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blipFill>
                <a:blip r:embed="rId9"/>
                <a:stretch>
                  <a:fillRect r="-704"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blipFill>
                <a:blip r:embed="rId10"/>
                <a:stretch>
                  <a:fillRect r="-1002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42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8" grpId="0" animBg="1"/>
      <p:bldP spid="19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001985" y="176904"/>
            <a:ext cx="9278591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8377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Тренировочная и Тестовая Выборка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454" y="1140005"/>
            <a:ext cx="7816354" cy="22423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335360" y="1233139"/>
                <a:ext cx="3165190" cy="110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233139"/>
                <a:ext cx="3165190" cy="1102289"/>
              </a:xfrm>
              <a:prstGeom prst="rect">
                <a:avLst/>
              </a:prstGeom>
              <a:blipFill>
                <a:blip r:embed="rId6"/>
                <a:stretch>
                  <a:fillRect l="-1541" t="-27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335360" y="2416882"/>
                <a:ext cx="1423138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416882"/>
                <a:ext cx="1423138" cy="730136"/>
              </a:xfrm>
              <a:prstGeom prst="rect">
                <a:avLst/>
              </a:prstGeom>
              <a:blipFill>
                <a:blip r:embed="rId7"/>
                <a:stretch>
                  <a:fillRect l="-3433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300980" y="3226919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2020-2022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blipFill>
                <a:blip r:embed="rId8"/>
                <a:stretch>
                  <a:fillRect l="-1541" t="-3947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2022-2023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79" y="1122465"/>
            <a:ext cx="10939669" cy="2965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58489" y="4132106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86681" y="4420138"/>
                <a:ext cx="18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IBM Plex Mono" panose="020B0509050203000203" pitchFamily="49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81" y="4420138"/>
                <a:ext cx="18233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418929" y="4420138"/>
                <a:ext cx="36278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𝔸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929" y="4420138"/>
                <a:ext cx="3627853" cy="523220"/>
              </a:xfrm>
              <a:prstGeom prst="rect">
                <a:avLst/>
              </a:prstGeom>
              <a:blipFill>
                <a:blip r:embed="rId6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181192" y="978449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192" y="978449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623392" y="5002789"/>
                <a:ext cx="8006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002789"/>
                <a:ext cx="8006359" cy="523220"/>
              </a:xfrm>
              <a:prstGeom prst="rect">
                <a:avLst/>
              </a:prstGeom>
              <a:blipFill>
                <a:blip r:embed="rId8"/>
                <a:stretch>
                  <a:fillRect b="-15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623392" y="5434837"/>
                <a:ext cx="776616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434837"/>
                <a:ext cx="7766165" cy="513282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623392" y="5982131"/>
                <a:ext cx="65932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982131"/>
                <a:ext cx="6593215" cy="513282"/>
              </a:xfrm>
              <a:prstGeom prst="rect">
                <a:avLst/>
              </a:prstGeom>
              <a:blipFill>
                <a:blip r:embed="rId10"/>
                <a:stretch>
                  <a:fillRect b="-1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6462129" y="5639774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129" y="5639774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7243583" y="6238772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583" y="6238772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02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577888" y="1193921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88" y="1193921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540287" y="2270854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87" y="2270854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3719736" y="3028311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028311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524817" y="3772747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17" y="3772747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5879976" y="4064748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767408" y="5032966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928903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55440" y="1556792"/>
            <a:ext cx="7019736" cy="429091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3541373"/>
            <a:ext cx="3786674" cy="3312368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9376" y="6021288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66844" y="1999764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2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34656" y="1770950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37000" y="3100918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84196" y="5689713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9936" y="4581128"/>
            <a:ext cx="4758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56040" y="2636912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9573" y="4026835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8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60096" y="1844824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9" name="Дуга 38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94219" y="-178107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85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  <p:bldP spid="31" grpId="0" animBg="1"/>
      <p:bldP spid="32" grpId="0" animBg="1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1484784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276872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2348880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68960"/>
            <a:ext cx="5486737" cy="11076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992" y="3933056"/>
            <a:ext cx="5544616" cy="27275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401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43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О лекторе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Основные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502" y="1097361"/>
            <a:ext cx="4711751" cy="537683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484784"/>
            <a:ext cx="6048159" cy="42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9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2BB52-56CB-4DA3-9C7D-7080B127B536}"/>
              </a:ext>
            </a:extLst>
          </p:cNvPr>
          <p:cNvSpPr txBox="1"/>
          <p:nvPr/>
        </p:nvSpPr>
        <p:spPr>
          <a:xfrm>
            <a:off x="1238688" y="1520066"/>
            <a:ext cx="10945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tx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А давайте немного (относительно много) </a:t>
            </a:r>
            <a:r>
              <a:rPr lang="ru-RU" sz="3200" dirty="0" err="1" smtClean="0">
                <a:solidFill>
                  <a:schemeClr val="tx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покодим</a:t>
            </a:r>
            <a:endParaRPr lang="ru-RU" sz="3200" dirty="0">
              <a:solidFill>
                <a:schemeClr val="tx1"/>
              </a:solidFill>
              <a:latin typeface="IBM Plex Mono" panose="020B0509050203000203" pitchFamily="49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63552" y="3597021"/>
            <a:ext cx="7128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https://github.com/dayekb/visiting_lyceum</a:t>
            </a:r>
            <a:endParaRPr lang="ru-RU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6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283" y="4047475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1CC6BC9-48CA-49F2-8F95-58CDE34BEF47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D7B529-F0D4-464F-B21F-2E4DFC74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D0D1A7-F68F-4DF0-BEF3-E5C81FEB8124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894BCBA-66D4-4117-AEAD-E62DD9D583D8}"/>
              </a:ext>
            </a:extLst>
          </p:cNvPr>
          <p:cNvSpPr txBox="1">
            <a:spLocks/>
          </p:cNvSpPr>
          <p:nvPr/>
        </p:nvSpPr>
        <p:spPr>
          <a:xfrm>
            <a:off x="1896117" y="216628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A395D8-9EF5-4219-A04F-43607E63357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 лекторе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Основные </a:t>
            </a:r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термины в МО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6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608" y="2204864"/>
            <a:ext cx="566707" cy="472256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4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2711624" y="1412776"/>
            <a:ext cx="89644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Юрьевич Долганов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лет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2859240"/>
            <a:ext cx="1137726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Кандидат технических наук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0"/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Специальность: 05.11.17 - Приборы, системы и изделия медицинского назначения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«Информационная система поддержки принятия решения врача при лечении заболеваний, сопровождающихся нарушениями регуляции вегетативной нервной системы»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1782022"/>
            <a:ext cx="943304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УрФУ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b="1" i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Специалитет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«Медицинская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физика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(Физфак </a:t>
            </a:r>
            <a:r>
              <a:rPr lang="ru-RU" sz="2000" i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УргУ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r>
              <a:rPr lang="ru-RU" sz="20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Аспирантура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Информатика и вычислительная 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техника (ИРИТ-РТФ);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4490456"/>
            <a:ext cx="986509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УрФУ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Доцент (преподаю магистрантам)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Математические основы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 Methods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Science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Competition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8" descr="Логотип УрГУ.jpg">
            <a:extLst>
              <a:ext uri="{FF2B5EF4-FFF2-40B4-BE49-F238E27FC236}">
                <a16:creationId xmlns:a16="http://schemas.microsoft.com/office/drawing/2014/main" id="{8BDF1FDF-344C-48DE-B5DB-CA8EFDF9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8438" l="3000" r="97500">
                        <a14:foregroundMark x1="7500" y1="19531" x2="32000" y2="10156"/>
                        <a14:foregroundMark x1="52244" y1="7813" x2="59000" y2="7031"/>
                        <a14:foregroundMark x1="48874" y1="8203" x2="52244" y2="7813"/>
                        <a14:foregroundMark x1="45496" y1="8594" x2="48874" y2="8203"/>
                        <a14:foregroundMark x1="42126" y1="8984" x2="45496" y2="8594"/>
                        <a14:foregroundMark x1="38748" y1="9375" x2="42126" y2="8984"/>
                        <a14:foregroundMark x1="35370" y1="9766" x2="38748" y2="9375"/>
                        <a14:foregroundMark x1="32000" y1="10156" x2="35370" y2="9766"/>
                        <a14:foregroundMark x1="60971" y1="7813" x2="90500" y2="19531"/>
                        <a14:foregroundMark x1="59000" y1="7031" x2="60971" y2="7813"/>
                        <a14:foregroundMark x1="31498" y1="28125" x2="51000" y2="25781"/>
                        <a14:foregroundMark x1="30009" y1="28304" x2="31498" y2="28125"/>
                        <a14:foregroundMark x1="28245" y1="28516" x2="29098" y2="28413"/>
                        <a14:foregroundMark x1="25000" y1="28906" x2="28245" y2="28516"/>
                        <a14:foregroundMark x1="51000" y1="25781" x2="77500" y2="28125"/>
                        <a14:foregroundMark x1="22500" y1="38281" x2="23000" y2="56641"/>
                        <a14:foregroundMark x1="40500" y1="37891" x2="41000" y2="57422"/>
                        <a14:foregroundMark x1="58000" y1="38672" x2="60500" y2="58203"/>
                        <a14:foregroundMark x1="78000" y1="38672" x2="79500" y2="54688"/>
                        <a14:foregroundMark x1="16000" y1="68359" x2="72500" y2="66016"/>
                        <a14:foregroundMark x1="72500" y1="66016" x2="80500" y2="66797"/>
                        <a14:foregroundMark x1="17077" y1="89453" x2="18000" y2="91016"/>
                        <a14:foregroundMark x1="12000" y1="80859" x2="17077" y2="89453"/>
                        <a14:foregroundMark x1="12500" y1="98047" x2="22000" y2="95703"/>
                        <a14:foregroundMark x1="34768" y1="88672" x2="36000" y2="97656"/>
                        <a14:foregroundMark x1="34500" y1="86719" x2="34768" y2="88672"/>
                        <a14:foregroundMark x1="57000" y1="82813" x2="55000" y2="98438"/>
                        <a14:foregroundMark x1="81521" y1="90625" x2="83000" y2="92188"/>
                        <a14:foregroundMark x1="80412" y1="89453" x2="81521" y2="90625"/>
                        <a14:foregroundMark x1="79303" y1="88281" x2="80412" y2="89453"/>
                        <a14:foregroundMark x1="74500" y1="83203" x2="79303" y2="88281"/>
                        <a14:foregroundMark x1="50500" y1="2344" x2="50500" y2="2344"/>
                        <a14:foregroundMark x1="3000" y1="21094" x2="3000" y2="21094"/>
                        <a14:foregroundMark x1="97500" y1="21094" x2="97500" y2="21094"/>
                        <a14:backgroundMark x1="40000" y1="88672" x2="40000" y2="88672"/>
                        <a14:backgroundMark x1="49000" y1="8594" x2="49000" y2="8594"/>
                        <a14:backgroundMark x1="49000" y1="8203" x2="49000" y2="8203"/>
                        <a14:backgroundMark x1="50500" y1="8203" x2="50500" y2="8203"/>
                        <a14:backgroundMark x1="50500" y1="7813" x2="50500" y2="7813"/>
                        <a14:backgroundMark x1="46500" y1="9375" x2="46500" y2="9375"/>
                        <a14:backgroundMark x1="47000" y1="8984" x2="47000" y2="8984"/>
                        <a14:backgroundMark x1="47500" y1="8594" x2="47500" y2="8594"/>
                        <a14:backgroundMark x1="51000" y1="8594" x2="51000" y2="8594"/>
                        <a14:backgroundMark x1="52000" y1="8594" x2="52000" y2="8594"/>
                        <a14:backgroundMark x1="45500" y1="9766" x2="45500" y2="9766"/>
                        <a14:backgroundMark x1="29500" y1="28906" x2="29500" y2="28906"/>
                        <a14:backgroundMark x1="31500" y1="28516" x2="31500" y2="28516"/>
                        <a14:backgroundMark x1="32500" y1="28516" x2="32500" y2="28516"/>
                        <a14:backgroundMark x1="31000" y1="28516" x2="31000" y2="28516"/>
                        <a14:backgroundMark x1="30500" y1="28906" x2="29500" y2="28906"/>
                        <a14:backgroundMark x1="29000" y1="28906" x2="29000" y2="28906"/>
                        <a14:backgroundMark x1="20000" y1="89453" x2="20000" y2="89453"/>
                        <a14:backgroundMark x1="81000" y1="90625" x2="81000" y2="90625"/>
                        <a14:backgroundMark x1="81000" y1="89453" x2="81000" y2="89453"/>
                        <a14:backgroundMark x1="81000" y1="89453" x2="81000" y2="89453"/>
                        <a14:backgroundMark x1="80500" y1="88281" x2="80500" y2="88281"/>
                        <a14:backgroundMark x1="31500" y1="28125" x2="31500" y2="28125"/>
                        <a14:backgroundMark x1="33000" y1="28516" x2="33000" y2="28516"/>
                        <a14:backgroundMark x1="68000" y1="28516" x2="68000" y2="28516"/>
                        <a14:backgroundMark x1="45500" y1="8984" x2="45500" y2="8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8" y="1052736"/>
            <a:ext cx="1430854" cy="18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  <p:bldP spid="1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41D6E-32AA-422E-8CAB-1DEE584227D2}"/>
              </a:ext>
            </a:extLst>
          </p:cNvPr>
          <p:cNvSpPr txBox="1"/>
          <p:nvPr/>
        </p:nvSpPr>
        <p:spPr>
          <a:xfrm>
            <a:off x="119590" y="1394283"/>
            <a:ext cx="7488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2016/17 учебном году прошел научную стажировку в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Faculdade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Ciencias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Technologia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Nova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Lisboa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(Лиссабон, Португалия) за счет Стипендии Президента РФ на обучение за рубежом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2999C-9831-4D11-8CB7-5EA2CCEEA154}"/>
              </a:ext>
            </a:extLst>
          </p:cNvPr>
          <p:cNvSpPr txBox="1"/>
          <p:nvPr/>
        </p:nvSpPr>
        <p:spPr>
          <a:xfrm>
            <a:off x="123511" y="2926628"/>
            <a:ext cx="748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победил в мероприятии Science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Slam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Football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 темой доклада «Как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влияет на тренированность футболистов»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26138-B82D-4778-A7A6-2CBFB5BF7598}"/>
              </a:ext>
            </a:extLst>
          </p:cNvPr>
          <p:cNvSpPr txBox="1"/>
          <p:nvPr/>
        </p:nvSpPr>
        <p:spPr>
          <a:xfrm>
            <a:off x="119590" y="4435686"/>
            <a:ext cx="763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защитил диссертационную работу «Информационная система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поддержки принятия решения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врача при лечении заболеваний, сопровождающихся нарушениями регуляции вегетативной нервной системы»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2976940" y="3865578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https://youtu.be/-WzZrO-RECc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0FD3C08-A726-464A-904F-96541449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90" y="1102834"/>
            <a:ext cx="2238836" cy="3167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17E0424D-6690-43FA-9676-B0EA3CDF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15" y="4314299"/>
            <a:ext cx="3642025" cy="2427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3D1B07-1E05-41D3-A0EE-A1A772971731}"/>
              </a:ext>
            </a:extLst>
          </p:cNvPr>
          <p:cNvSpPr txBox="1"/>
          <p:nvPr/>
        </p:nvSpPr>
        <p:spPr>
          <a:xfrm>
            <a:off x="3429688" y="5848821"/>
            <a:ext cx="440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http://hdl.handle.net/10995/72371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387063" y="5868830"/>
            <a:ext cx="786917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21-25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сентября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2020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представлял Россию на 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5th BRICS Young Scientist Forum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трэку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“</a:t>
            </a:r>
            <a:r>
              <a:rPr lang="en-US" sz="1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 Intelligence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endParaRPr lang="ru-RU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5EFEE-127C-41A5-B36C-E47081597D83}"/>
              </a:ext>
            </a:extLst>
          </p:cNvPr>
          <p:cNvSpPr txBox="1"/>
          <p:nvPr/>
        </p:nvSpPr>
        <p:spPr>
          <a:xfrm>
            <a:off x="184515" y="1338009"/>
            <a:ext cx="7846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реализовывал 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проекту «Разработка системы оценки уровня физической подготовки человека по данным изменений его функционального состояния при помощи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105A-F098-4661-9A3F-BAAC4B0AE562}"/>
              </a:ext>
            </a:extLst>
          </p:cNvPr>
          <p:cNvSpPr txBox="1"/>
          <p:nvPr/>
        </p:nvSpPr>
        <p:spPr>
          <a:xfrm>
            <a:off x="184515" y="2611978"/>
            <a:ext cx="7846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получал Стипендию Президента РФ по тематике «Разработка методики применения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задаче косвенной оценки артериального давления по данным электрокардиографии»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36C58-E435-4EA4-95AE-7B556E43060D}"/>
              </a:ext>
            </a:extLst>
          </p:cNvPr>
          <p:cNvSpPr txBox="1"/>
          <p:nvPr/>
        </p:nvSpPr>
        <p:spPr>
          <a:xfrm>
            <a:off x="335360" y="3866372"/>
            <a:ext cx="7920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https://grants.extech.ru/grants/res/winners.php?OZ=4&amp;TZ=U&amp;year=2019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9AEC5-0EEB-4664-A9B0-AC858CF56C11}"/>
              </a:ext>
            </a:extLst>
          </p:cNvPr>
          <p:cNvSpPr txBox="1"/>
          <p:nvPr/>
        </p:nvSpPr>
        <p:spPr>
          <a:xfrm>
            <a:off x="207038" y="4538010"/>
            <a:ext cx="8121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получил грант Президента РФ с темой «Интерпретации результатов моделей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машинного обучения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анализе биомедицинских сигналов» 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06921-A8FA-4579-AF73-45C74F518260}"/>
              </a:ext>
            </a:extLst>
          </p:cNvPr>
          <p:cNvSpPr txBox="1"/>
          <p:nvPr/>
        </p:nvSpPr>
        <p:spPr>
          <a:xfrm>
            <a:off x="2351652" y="5394632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https://grants.extech.ru/show_news.php?id=251</a:t>
            </a:r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022D1FF-A546-4A01-8CBA-D0A14B9C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24" y="1260889"/>
            <a:ext cx="3033350" cy="13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DE9C24-CD37-4499-A160-B51ED57C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4" y="2787850"/>
            <a:ext cx="2797521" cy="3734004"/>
          </a:xfrm>
          <a:prstGeom prst="rect">
            <a:avLst/>
          </a:prstGeom>
        </p:spPr>
      </p:pic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8E66E9-EC84-4DCD-8957-9F5819CC7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85" y="1471419"/>
            <a:ext cx="4348552" cy="3085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6C1808-D252-4FBB-9F79-D286E000C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2" t="2032" r="4869" b="182"/>
          <a:stretch/>
        </p:blipFill>
        <p:spPr>
          <a:xfrm>
            <a:off x="4930174" y="1475454"/>
            <a:ext cx="2442161" cy="3533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20D77F-4763-494A-8A91-555239285F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1" y="1401382"/>
            <a:ext cx="4648760" cy="3272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BADDA6-C7A4-4301-A108-46C15719C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526" y="4270178"/>
            <a:ext cx="3223803" cy="2510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1B9F36B-CDCE-4AF3-AE86-55ADCABC1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2163"/>
          <a:stretch/>
        </p:blipFill>
        <p:spPr>
          <a:xfrm>
            <a:off x="773113" y="4270178"/>
            <a:ext cx="3313303" cy="2511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FC5D6C3-3290-460D-A5EE-043140735F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108" y="4319658"/>
            <a:ext cx="3092468" cy="2538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1103097"/>
            <a:ext cx="3960440" cy="53673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1702250"/>
            <a:ext cx="3537753" cy="3993231"/>
          </a:xfrm>
          <a:prstGeom prst="rect">
            <a:avLst/>
          </a:prstGeom>
        </p:spPr>
      </p:pic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D4C3492B-5A0B-464F-BE8D-E75F3455FC4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Вхождения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68FE53-04F6-49EA-BAC8-EDD6385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7F66C55-1DB3-4D9B-B2AA-A303046F5F25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197859-9489-44A0-968D-0EAE91A29BC4}"/>
              </a:ext>
            </a:extLst>
          </p:cNvPr>
          <p:cNvSpPr/>
          <p:nvPr/>
        </p:nvSpPr>
        <p:spPr>
          <a:xfrm>
            <a:off x="554893" y="1167800"/>
            <a:ext cx="1009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Ожидается, что студенты: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знают основные принципы и имеют навыки программирования на уровне, достаточном для написания и понимания достаточно тривиальной компьютерной программы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146D54-B137-4C78-922C-0D58A7B7ACE8}"/>
              </a:ext>
            </a:extLst>
          </p:cNvPr>
          <p:cNvSpPr/>
          <p:nvPr/>
        </p:nvSpPr>
        <p:spPr>
          <a:xfrm>
            <a:off x="554893" y="3004748"/>
            <a:ext cx="9725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программы</a:t>
            </a:r>
          </a:p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функция_загрузки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(данные)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Решение=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функция_обработки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4F89C-1A06-48A9-9173-A4BD9564F897}"/>
              </a:ext>
            </a:extLst>
          </p:cNvPr>
          <p:cNvSpPr/>
          <p:nvPr/>
        </p:nvSpPr>
        <p:spPr>
          <a:xfrm>
            <a:off x="554893" y="4418605"/>
            <a:ext cx="9725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теорией вероятностей;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мат. анализом и линейной алгеброй.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77EF9C-5A0F-4F38-B270-1F7CF80B3585}"/>
              </a:ext>
            </a:extLst>
          </p:cNvPr>
          <p:cNvSpPr/>
          <p:nvPr/>
        </p:nvSpPr>
        <p:spPr>
          <a:xfrm>
            <a:off x="572068" y="6139194"/>
            <a:ext cx="9725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хотят изучать машинное обучение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677</Words>
  <Application>Microsoft Office PowerPoint</Application>
  <PresentationFormat>Широкоэкранный</PresentationFormat>
  <Paragraphs>192</Paragraphs>
  <Slides>22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Calibri</vt:lpstr>
      <vt:lpstr>Cambria Math</vt:lpstr>
      <vt:lpstr>Comic Sans MS</vt:lpstr>
      <vt:lpstr>IBM Plex Mono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66</cp:revision>
  <dcterms:created xsi:type="dcterms:W3CDTF">2019-05-20T04:53:11Z</dcterms:created>
  <dcterms:modified xsi:type="dcterms:W3CDTF">2023-04-25T05:50:24Z</dcterms:modified>
</cp:coreProperties>
</file>